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8" r:id="rId4"/>
    <p:sldId id="259" r:id="rId5"/>
    <p:sldId id="273" r:id="rId6"/>
    <p:sldId id="262" r:id="rId7"/>
    <p:sldId id="260" r:id="rId8"/>
    <p:sldId id="272" r:id="rId9"/>
    <p:sldId id="266" r:id="rId10"/>
    <p:sldId id="261" r:id="rId11"/>
    <p:sldId id="263" r:id="rId12"/>
    <p:sldId id="264" r:id="rId13"/>
    <p:sldId id="265" r:id="rId14"/>
    <p:sldId id="269" r:id="rId15"/>
    <p:sldId id="274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68760"/>
            <a:ext cx="806489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Инновационная  площадка федерального уровня АНО </a:t>
            </a:r>
            <a:r>
              <a:rPr lang="ru-RU" sz="3200" b="1" dirty="0" smtClean="0">
                <a:solidFill>
                  <a:srgbClr val="7030A0"/>
                </a:solidFill>
              </a:rPr>
              <a:t>ДПО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>
                <a:solidFill>
                  <a:srgbClr val="7030A0"/>
                </a:solidFill>
              </a:rPr>
              <a:t>«НИИ дошкольного образования  «Воспитатели России» 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(</a:t>
            </a:r>
            <a:r>
              <a:rPr lang="ru-RU" sz="3200" b="1" dirty="0">
                <a:solidFill>
                  <a:srgbClr val="7030A0"/>
                </a:solidFill>
              </a:rPr>
              <a:t>приказ №116 от 06.12.2023</a:t>
            </a:r>
            <a:r>
              <a:rPr lang="ru-RU" sz="3200" b="1" dirty="0" smtClean="0">
                <a:solidFill>
                  <a:srgbClr val="7030A0"/>
                </a:solidFill>
              </a:rPr>
              <a:t>)  </a:t>
            </a:r>
          </a:p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«</a:t>
            </a:r>
            <a:r>
              <a:rPr lang="ru-RU" sz="2800" b="1" dirty="0">
                <a:solidFill>
                  <a:srgbClr val="7030A0"/>
                </a:solidFill>
              </a:rPr>
              <a:t>Воспитание базовых ценностей у дошкольников в </a:t>
            </a:r>
            <a:r>
              <a:rPr lang="ru-RU" sz="2800" b="1" dirty="0" smtClean="0">
                <a:solidFill>
                  <a:srgbClr val="7030A0"/>
                </a:solidFill>
              </a:rPr>
              <a:t>музыкально-театрализованной </a:t>
            </a:r>
            <a:r>
              <a:rPr lang="ru-RU" sz="2800" b="1" dirty="0">
                <a:solidFill>
                  <a:srgbClr val="7030A0"/>
                </a:solidFill>
              </a:rPr>
              <a:t>деятельности в условиях детского сада и семьи</a:t>
            </a:r>
            <a:r>
              <a:rPr lang="ru-RU" sz="2800" b="1" dirty="0" smtClean="0">
                <a:solidFill>
                  <a:srgbClr val="7030A0"/>
                </a:solidFill>
              </a:rPr>
              <a:t>»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СРОКИ РЕАЛИЗАЦИИ ПРОЕКТА</a:t>
            </a:r>
            <a:r>
              <a:rPr lang="ru-RU" sz="1200" dirty="0" smtClean="0">
                <a:solidFill>
                  <a:srgbClr val="002060"/>
                </a:solidFill>
              </a:rPr>
              <a:t>: </a:t>
            </a:r>
            <a:r>
              <a:rPr lang="ru-RU" sz="1200" dirty="0">
                <a:solidFill>
                  <a:srgbClr val="002060"/>
                </a:solidFill>
              </a:rPr>
              <a:t>06  ДЕКАБРЯ </a:t>
            </a:r>
            <a:r>
              <a:rPr lang="ru-RU" sz="1200" dirty="0" smtClean="0">
                <a:solidFill>
                  <a:srgbClr val="002060"/>
                </a:solidFill>
              </a:rPr>
              <a:t>2023 </a:t>
            </a:r>
            <a:r>
              <a:rPr lang="ru-RU" sz="1200" dirty="0">
                <a:solidFill>
                  <a:srgbClr val="002060"/>
                </a:solidFill>
              </a:rPr>
              <a:t>ГОДА ПО </a:t>
            </a:r>
            <a:r>
              <a:rPr lang="ru-RU" sz="1200" dirty="0" smtClean="0">
                <a:solidFill>
                  <a:srgbClr val="002060"/>
                </a:solidFill>
              </a:rPr>
              <a:t>31 </a:t>
            </a:r>
            <a:r>
              <a:rPr lang="ru-RU" sz="1200" dirty="0">
                <a:solidFill>
                  <a:srgbClr val="002060"/>
                </a:solidFill>
              </a:rPr>
              <a:t>ДЕКАБРЯ 2025 ГОДА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Участники проекта: - Дети - 110  </a:t>
            </a:r>
            <a:r>
              <a:rPr lang="ru-RU" sz="1200" dirty="0" smtClean="0">
                <a:solidFill>
                  <a:srgbClr val="002060"/>
                </a:solidFill>
              </a:rPr>
              <a:t>   Педагоги </a:t>
            </a:r>
            <a:r>
              <a:rPr lang="ru-RU" sz="1200" dirty="0">
                <a:solidFill>
                  <a:srgbClr val="002060"/>
                </a:solidFill>
              </a:rPr>
              <a:t>- 10 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6632"/>
            <a:ext cx="1960439" cy="141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950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Достигнутые результаты, положительные моменты, трудности </a:t>
            </a:r>
            <a:endParaRPr lang="ru-RU" sz="2400" dirty="0" smtClean="0">
              <a:solidFill>
                <a:srgbClr val="7030A0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организация </a:t>
            </a:r>
            <a:r>
              <a:rPr lang="ru-RU" sz="2400" dirty="0"/>
              <a:t>в образовательном пространстве ДОУ предметной игровой среды, предрасполагающий к театрализованной деятельности </a:t>
            </a: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- </a:t>
            </a:r>
            <a:r>
              <a:rPr lang="ru-RU" sz="2400" dirty="0"/>
              <a:t>развитие методической компетентности педагогов в использовании театрализации в различных видах деятельности </a:t>
            </a: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- </a:t>
            </a:r>
            <a:r>
              <a:rPr lang="ru-RU" sz="2400" dirty="0"/>
              <a:t>формирование основ музыкально-театрализованной деятельности у детей дошкольного возраста </a:t>
            </a: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- </a:t>
            </a:r>
            <a:r>
              <a:rPr lang="ru-RU" sz="2400" dirty="0"/>
              <a:t>участие родителей в обеспечении необходимых условий для совместной театрализованной деятельности (подготовка атрибутов, костюмов, оформления)</a:t>
            </a:r>
          </a:p>
        </p:txBody>
      </p:sp>
    </p:spTree>
    <p:extLst>
      <p:ext uri="{BB962C8B-B14F-4D97-AF65-F5344CB8AC3E}">
        <p14:creationId xmlns:p14="http://schemas.microsoft.com/office/powerpoint/2010/main" val="1241770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4483~1\AppData\Local\Temp\Rar$DI14.103\IMG-20241213-WA0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20" y="300066"/>
            <a:ext cx="3755083" cy="306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4483~1\AppData\Local\Temp\Rar$DI24.979\IMG-20241202-WA0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697107"/>
            <a:ext cx="3969337" cy="269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4483~1\AppData\Local\Temp\Rar$DI42.429\IMG_20250214_09105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9" r="27258"/>
          <a:stretch/>
        </p:blipFill>
        <p:spPr bwMode="auto">
          <a:xfrm>
            <a:off x="300499" y="3684960"/>
            <a:ext cx="3755083" cy="280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4483~1\AppData\Local\Temp\Rar$DI27.7457\IMG_20241213_1031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9"/>
          <a:stretch/>
        </p:blipFill>
        <p:spPr bwMode="auto">
          <a:xfrm>
            <a:off x="4607066" y="404664"/>
            <a:ext cx="400627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633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Я\Desktop\ФОТО\239¦+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14" y="188640"/>
            <a:ext cx="225337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Я\Desktop\ФОТО\мне\IMG_20221010_095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471" y="296283"/>
            <a:ext cx="5146808" cy="31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Я\Desktop\ФОТО\IMG-20250521-WA00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12" y="3789040"/>
            <a:ext cx="2139702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Я\Desktop\ФОТО\ммм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09" y="3789040"/>
            <a:ext cx="5538548" cy="273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325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Я\Desktop\ФОТО\IMG_20230503_1046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7159"/>
            <a:ext cx="6336704" cy="330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Я\Desktop\ФОТО\Джалил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8" y="3606596"/>
            <a:ext cx="6369677" cy="285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19575" y="2840472"/>
            <a:ext cx="6256180" cy="96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517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Я\Desktop\ФОТО\Супер мам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1" r="22381"/>
          <a:stretch/>
        </p:blipFill>
        <p:spPr bwMode="auto">
          <a:xfrm>
            <a:off x="467545" y="242968"/>
            <a:ext cx="386756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418783"/>
            <a:ext cx="3792231" cy="33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49" y="3922627"/>
            <a:ext cx="4164335" cy="262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22627"/>
            <a:ext cx="3932083" cy="270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610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4483~1\AppData\Local\Temp\Rar$DI29.6702\IMG_20241225_0903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0"/>
          <a:stretch/>
        </p:blipFill>
        <p:spPr bwMode="auto">
          <a:xfrm>
            <a:off x="665547" y="2955904"/>
            <a:ext cx="2095932" cy="353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4483~1\AppData\Local\Temp\Rar$DI30.1067\IMG_20241225_1026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2"/>
          <a:stretch/>
        </p:blipFill>
        <p:spPr bwMode="auto">
          <a:xfrm>
            <a:off x="6588224" y="2955904"/>
            <a:ext cx="2016225" cy="353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4483~1\AppData\Local\Temp\Rar$DI01.362\IMG-20241023-WA00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875" y="2955904"/>
            <a:ext cx="2062584" cy="353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Я\Desktop\Основные документы 2022-23\Разное 22 -23\фото резиновое покрытие\фото22\фото\IMG_20210326_1031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8611"/>
            <a:ext cx="5021330" cy="241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299" y="348610"/>
            <a:ext cx="2597150" cy="241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971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Я\Desktop\ФОТО\РМО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10" y="3068960"/>
            <a:ext cx="8041207" cy="345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242954"/>
            <a:ext cx="38083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Я\Desktop\Семинар 13 декабря\Публикации 13 декабря\Семинар печатать 13.12.24\IMG-20241209-WA00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58" y="277457"/>
            <a:ext cx="1689539" cy="26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036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96752"/>
            <a:ext cx="558482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69916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7021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70485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7030A0"/>
                </a:solidFill>
              </a:rPr>
              <a:t>Локальные акты, подтверждающие участие в </a:t>
            </a:r>
            <a:r>
              <a:rPr lang="ru-RU" sz="1600" b="1" dirty="0" smtClean="0">
                <a:solidFill>
                  <a:srgbClr val="7030A0"/>
                </a:solidFill>
              </a:rPr>
              <a:t>проекте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 smtClean="0"/>
              <a:t> </a:t>
            </a:r>
            <a:r>
              <a:rPr lang="ru-RU" sz="1600" dirty="0"/>
              <a:t>Приказ о присвоении дошкольным образовательным организациям статуса инновационной площадки федерального уровня АНО ДПО «НИИ дошкольного образования «Воспитатели России» </a:t>
            </a:r>
            <a:endParaRPr lang="ru-RU" sz="1600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 smtClean="0"/>
              <a:t>Паспорт </a:t>
            </a:r>
            <a:r>
              <a:rPr lang="ru-RU" sz="1600" dirty="0"/>
              <a:t>реализации инновационной площадки «Воспитание базовых ценностей у дошкольников в музыкально-театрализованной деятельности в условиях детского сада и семьи</a:t>
            </a:r>
            <a:r>
              <a:rPr lang="ru-RU" sz="1600" dirty="0" smtClean="0"/>
              <a:t>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 </a:t>
            </a:r>
            <a:r>
              <a:rPr lang="ru-RU" sz="1600" dirty="0"/>
              <a:t>Приказ о создании инновационной площадки федерального уровня АНО ДПО "НИИ дошкольного образования "Воспитатели России" по направлению «Воспитание базовых ценностей у дошкольников в музыкально-театрализованной деятельности в условиях детского сада и семьи</a:t>
            </a:r>
            <a:r>
              <a:rPr lang="ru-RU" sz="1600" dirty="0" smtClean="0"/>
              <a:t>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 </a:t>
            </a:r>
            <a:r>
              <a:rPr lang="ru-RU" sz="1600" dirty="0"/>
              <a:t>План деятельности инновационной площадки «Воспитание базовых ценностей у дошкольников в музыкально-театрализованной деятельности в условиях детского сада и семьи» МБДОУ "Детский сад </a:t>
            </a:r>
            <a:r>
              <a:rPr lang="ru-RU" sz="1600" dirty="0" smtClean="0"/>
              <a:t>№ 12 «</a:t>
            </a:r>
            <a:r>
              <a:rPr lang="ru-RU" sz="1600" dirty="0" err="1" smtClean="0"/>
              <a:t>Лейсен</a:t>
            </a:r>
            <a:r>
              <a:rPr lang="ru-RU" sz="1600" dirty="0" smtClean="0"/>
              <a:t>» Республики Татарстан на </a:t>
            </a:r>
            <a:r>
              <a:rPr lang="ru-RU" sz="1600" dirty="0"/>
              <a:t>2023-2025 </a:t>
            </a:r>
            <a:r>
              <a:rPr lang="ru-RU" sz="1600" dirty="0" smtClean="0"/>
              <a:t>годы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 </a:t>
            </a:r>
            <a:r>
              <a:rPr lang="ru-RU" sz="1600" dirty="0"/>
              <a:t>План реализации инновационной площадки «Воспитание базовых ценностей у дошкольников в музыкально-театрализованной деятельности в условиях детского сада и семьи» </a:t>
            </a:r>
            <a:endParaRPr lang="ru-RU" sz="16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/>
              <a:t>  План работы с детьми по реализации инновационной площадки «Воспитание базовых ценностей у дошкольников в музыкально-театрализованной деятельности в условиях детского сада и семьи» в МБДОУ "Детский сад  № 12 «</a:t>
            </a:r>
            <a:r>
              <a:rPr lang="ru-RU" sz="1600" dirty="0" err="1"/>
              <a:t>Лейсен</a:t>
            </a:r>
            <a:r>
              <a:rPr lang="ru-RU" sz="1600" dirty="0"/>
              <a:t>» </a:t>
            </a:r>
            <a:r>
              <a:rPr lang="ru-RU" sz="1600" dirty="0" err="1" smtClean="0"/>
              <a:t>г.Мамадыш</a:t>
            </a:r>
            <a:r>
              <a:rPr lang="ru-RU" sz="1600" dirty="0" smtClean="0"/>
              <a:t>» Республики Татарстан на </a:t>
            </a:r>
            <a:r>
              <a:rPr lang="ru-RU" sz="1600" dirty="0"/>
              <a:t>2024-2025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35981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620688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Условия реализации проекта в ДОУ</a:t>
            </a:r>
          </a:p>
        </p:txBody>
      </p:sp>
      <p:pic>
        <p:nvPicPr>
          <p:cNvPr id="4099" name="Picture 3" descr="C:\Users\4483~1\AppData\Local\Temp\Rar$DI18.663\IMG_20241212_172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75" y="4005064"/>
            <a:ext cx="4176463" cy="246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4483~1\AppData\Local\Temp\Rar$DI20.634\IMG_20241212_1726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417646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4483~1\AppData\Local\Temp\Rar$DI23.073\IMG_20241212_1726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40768"/>
            <a:ext cx="2919092" cy="513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764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4483~1\AppData\Local\Temp\Rar$DI02.765\IMG-20241213-WA00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35" y="380437"/>
            <a:ext cx="4187958" cy="290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4483~1\AppData\Local\Temp\Rar$DI06.338\IMG-20241213-WA00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42" y="3724470"/>
            <a:ext cx="3965898" cy="273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16" y="3717032"/>
            <a:ext cx="4249737" cy="264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41" y="380436"/>
            <a:ext cx="4054475" cy="290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345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03" y="404664"/>
            <a:ext cx="3691857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29181"/>
            <a:ext cx="4083407" cy="2772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11" y="3629181"/>
            <a:ext cx="3796821" cy="266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Я\Desktop\ФОТО\мне\IMG_20230425_1418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5"/>
            <a:ext cx="4009844" cy="286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890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1544" y="188640"/>
            <a:ext cx="6978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</a:t>
            </a:r>
            <a:r>
              <a:rPr lang="ru-RU" sz="2400" b="1" dirty="0" smtClean="0">
                <a:solidFill>
                  <a:srgbClr val="7030A0"/>
                </a:solidFill>
              </a:rPr>
              <a:t>Наиболее </a:t>
            </a:r>
            <a:r>
              <a:rPr lang="ru-RU" sz="2400" b="1" dirty="0">
                <a:solidFill>
                  <a:srgbClr val="7030A0"/>
                </a:solidFill>
              </a:rPr>
              <a:t>значимые мероприятия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4" y="650305"/>
            <a:ext cx="3816424" cy="285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Я\Desktop\ФОТО\IMG_20250507_0953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2" r="6409"/>
          <a:stretch/>
        </p:blipFill>
        <p:spPr bwMode="auto">
          <a:xfrm>
            <a:off x="4644008" y="650305"/>
            <a:ext cx="3927646" cy="285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Я\Desktop\ФОТО\ммм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03897"/>
            <a:ext cx="6810176" cy="305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836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851920" cy="288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52309"/>
            <a:ext cx="3936858" cy="262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07486"/>
            <a:ext cx="4456113" cy="262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610" y="3859106"/>
            <a:ext cx="420687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26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Я\Desktop\ФОТО\IMG_20241210_0909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157"/>
          <a:stretch/>
        </p:blipFill>
        <p:spPr bwMode="auto">
          <a:xfrm>
            <a:off x="389987" y="3933056"/>
            <a:ext cx="4200625" cy="246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8" y="467048"/>
            <a:ext cx="4665242" cy="312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499" y="578045"/>
            <a:ext cx="4079019" cy="265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Я\Desktop\ФОТО\IMG_20230503_10423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8" r="17069" b="-5143"/>
          <a:stretch/>
        </p:blipFill>
        <p:spPr bwMode="auto">
          <a:xfrm>
            <a:off x="4748690" y="3947875"/>
            <a:ext cx="4163808" cy="248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05196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283</TotalTime>
  <Words>315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19</cp:revision>
  <dcterms:created xsi:type="dcterms:W3CDTF">2025-09-25T09:47:42Z</dcterms:created>
  <dcterms:modified xsi:type="dcterms:W3CDTF">2025-10-01T10:08:55Z</dcterms:modified>
</cp:coreProperties>
</file>